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4" r:id="rId7"/>
    <p:sldId id="262" r:id="rId8"/>
    <p:sldId id="263" r:id="rId9"/>
    <p:sldId id="264" r:id="rId10"/>
    <p:sldId id="275" r:id="rId11"/>
    <p:sldId id="265" r:id="rId12"/>
    <p:sldId id="266" r:id="rId13"/>
    <p:sldId id="276" r:id="rId14"/>
    <p:sldId id="267" r:id="rId15"/>
    <p:sldId id="268" r:id="rId16"/>
    <p:sldId id="277" r:id="rId17"/>
    <p:sldId id="278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69" r:id="rId26"/>
    <p:sldId id="279" r:id="rId27"/>
    <p:sldId id="271" r:id="rId28"/>
    <p:sldId id="280" r:id="rId29"/>
    <p:sldId id="281" r:id="rId30"/>
    <p:sldId id="272" r:id="rId31"/>
    <p:sldId id="273" r:id="rId32"/>
    <p:sldId id="282" r:id="rId33"/>
    <p:sldId id="291" r:id="rId34"/>
    <p:sldId id="292" r:id="rId35"/>
    <p:sldId id="293" r:id="rId36"/>
    <p:sldId id="294" r:id="rId37"/>
    <p:sldId id="283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20EAF-EF62-3748-8C71-EEFB4CAB8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672B76-C3C4-244D-B803-C0CE6D20E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EB327B-2D7B-4D42-BD23-F5188B3E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6D8479-7EAE-824C-9F87-9188FC86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F09BDD-7730-5249-82C2-BE1FAB4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59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BEF69-CDF9-F94E-827D-D1AC6AD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EF1EEA-2EDD-D94D-B6AA-7C79D634C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017BD1-9983-EA49-B269-3139EFA8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170559-5962-D040-9786-A99E59C2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2E541-10A3-D342-8800-59ACE65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65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193225-B54C-BD4B-9D69-1DE730FF1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DD13A1-AB21-7540-9CA7-A99DF738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F4980-68A8-E143-BA9E-A44B26D4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9D92BD-B8B1-BA4B-B911-2C6E3AA5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4FEBA0-C9B3-CC43-A7AA-E6E5E072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B9CD8-7D4B-3841-AEC8-A0C69E10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2A3C6C-3A34-9443-9BA1-C1F3D54E3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B1DB13-8764-7A41-B6ED-63E08C38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E65CC-EB7D-7546-92BE-C9627583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5BEE7C-2292-224D-BD98-F3196FA6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5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66F1C-B7C3-8243-8801-383B58A8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B0F80-D62B-9547-AF3E-BACA1277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3CEF0-8142-E34B-A677-E4AADD0E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1814B0-185D-CD44-A8E2-700D9814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93C23-F6AD-224B-8C76-C3FD6703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92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04F5E-FF19-D045-9C9A-BDA92DD5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D0F945-6550-A145-9E7A-67CF12555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D6F938-A9EA-944A-BEB5-F13D1390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63DAB5-A2AF-6746-B375-47A5BE7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40BCA7-4B63-544E-AEF0-9726564E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65D4E-FF9A-DD48-80ED-46122E0A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2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B8903-5916-C947-9CF4-FB31F7BC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9FA5B8-5FA9-954A-B5B8-75460E2E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71C84-A209-F04E-B604-3D3C42BED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8BACAD-7532-6141-99C0-4ECAB30BC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A75C3A-7857-0F42-BF31-09EDA2AEE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205C23-4B5D-AE4A-B775-823FD499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90CEDB-2BAD-7B4B-BCB5-2B73A657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698875-30E1-6747-957C-511668E6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83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0ED7D-D82D-6040-96F0-B9483E15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EE21CB-04AE-984C-A504-5E4F6865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9A8779-A9E3-814D-A4B6-93B4050B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234763-6E2D-754B-B834-275B930C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7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519706-7B54-3D4A-B39B-6EA3BCB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F17A02-3210-2D4A-A301-9EB54CAD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F48D6F-38FB-1548-B83A-AD791666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0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2C321-E89F-224E-938D-D4791B50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F9C6D-E686-FF44-9424-CE58BED9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F0668-53C9-4E42-B324-8F3701EA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215834-3FE6-B64F-B8A7-F6876DA9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5FDE31-4184-024D-AB6C-214CB226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3BB1C0-ACA9-A640-A7AD-757A247C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71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A806D-6990-B44B-B367-42F20199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53E40C-42EA-BE46-843C-D98B54133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955825-0AB3-164E-91E4-39D9998A9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C206DF-F8DF-C840-B6B3-C66245AF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FAD6FC-3EBE-5447-9424-2BBC98A01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66C686-5962-2441-A624-0ADB26EC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3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D9328-F649-5D4C-AE00-AAA9C2E9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DFDD6E-5827-714C-BED3-2A36C5780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E3BBF0-8DB8-2243-8EA1-36782811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6ECCD-5EC1-1440-AD0D-E573B579EE84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821955-270A-1B4C-9FAE-5A4B6B210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5A22B-8028-984D-8636-739549C4A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3CC60-A118-BF4F-8B1E-51BDB44DA8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3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75"/>
                    </a14:imgEffect>
                    <a14:imgEffect>
                      <a14:saturation sat="13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EB5E2-C8BB-9E48-BC9B-8745159C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528597"/>
            <a:ext cx="3158837" cy="571417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  <a:t>БГТУ им В.Г.Шухова</a:t>
            </a:r>
            <a:b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</a:br>
            <a: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  <a:t>Кафедра ПОВТиАС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91503F-A016-974D-BD77-D7F1D7546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42" y="1440729"/>
            <a:ext cx="9797144" cy="1658731"/>
          </a:xfrm>
        </p:spPr>
        <p:txBody>
          <a:bodyPr>
            <a:no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cs typeface="Nadeem" pitchFamily="2" charset="-78"/>
              </a:rPr>
              <a:t>Курсовая работа по теме: </a:t>
            </a:r>
          </a:p>
          <a:p>
            <a:pPr algn="l"/>
            <a:r>
              <a:rPr lang="ru-RU" sz="3200" dirty="0">
                <a:solidFill>
                  <a:schemeClr val="bg1"/>
                </a:solidFill>
                <a:cs typeface="Nadeem" pitchFamily="2" charset="-78"/>
              </a:rPr>
              <a:t>"Реализация нейросетевого алгоритма </a:t>
            </a:r>
          </a:p>
          <a:p>
            <a:pPr algn="l"/>
            <a:r>
              <a:rPr lang="ru-RU" sz="3200" dirty="0">
                <a:solidFill>
                  <a:schemeClr val="bg1"/>
                </a:solidFill>
                <a:cs typeface="Nadeem" pitchFamily="2" charset="-78"/>
              </a:rPr>
              <a:t>распознавания количества лиц на изображении"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65E209F-4AA8-274B-986E-38B7D95BB7E4}"/>
              </a:ext>
            </a:extLst>
          </p:cNvPr>
          <p:cNvSpPr txBox="1">
            <a:spLocks/>
          </p:cNvSpPr>
          <p:nvPr/>
        </p:nvSpPr>
        <p:spPr>
          <a:xfrm>
            <a:off x="7186613" y="4711701"/>
            <a:ext cx="4567979" cy="15747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  <a:t>Выполнила: Буйвало Анастасия</a:t>
            </a:r>
          </a:p>
          <a:p>
            <a: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  <a:t>Группа: ПВ-202</a:t>
            </a:r>
          </a:p>
          <a:p>
            <a:r>
              <a:rPr lang="ru-RU" sz="2800" dirty="0">
                <a:solidFill>
                  <a:schemeClr val="bg1"/>
                </a:solidFill>
                <a:cs typeface="Futura Medium" panose="020B0602020204020303" pitchFamily="34" charset="-79"/>
              </a:rPr>
              <a:t>Руководитель: Притчин Иван Сергеевич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82911F1-9DC1-204F-8EF2-C00E4565A7F0}"/>
              </a:ext>
            </a:extLst>
          </p:cNvPr>
          <p:cNvSpPr txBox="1">
            <a:spLocks/>
          </p:cNvSpPr>
          <p:nvPr/>
        </p:nvSpPr>
        <p:spPr>
          <a:xfrm>
            <a:off x="1700150" y="3519623"/>
            <a:ext cx="6968837" cy="1040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000" dirty="0">
              <a:solidFill>
                <a:schemeClr val="bg1"/>
              </a:solidFill>
              <a:latin typeface="Andale Mono" panose="020B0509000000000004" pitchFamily="49" charset="0"/>
              <a:cs typeface="Futura Medium" panose="020B0602020204020303" pitchFamily="34" charset="-79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E5462-129C-AD4D-BBC9-2C2D2E67D3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0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800" y="0"/>
            <a:ext cx="2362200" cy="1574800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616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8BE50-4760-1E47-AB97-DFF8B189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292099"/>
            <a:ext cx="4219575" cy="777875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Оценка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8708B3-407C-964A-A21A-F3DF260D6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069975"/>
            <a:ext cx="10687050" cy="265906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Оценка модели всегда сводится к делению доступных данных на три набора: тренировочный, проверочный и тестовый (или контрольный). Вы обучаете модель на тренировочных данных и оцениваете с использованием проверочных. После создания окончательной версии модели вы тестируете ее с применением контрольных данных.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896495-F48F-5445-BF50-071CE47F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12" y="3081337"/>
            <a:ext cx="6630988" cy="3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0C9B8-F865-244F-B717-7E43C3E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Предварительная обработка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12BD38-C5C8-F946-8580-3EEEDC124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Векторизация (преобразование данных в тензоры)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Нормализация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Обработка недостающих значений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Извлечение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42650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7C95F-FD5D-304A-9D7B-CC848EEE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Переобучение и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недообучение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28B985-3712-184E-8453-7E9C82467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Основной проблемой машинного обучения является противоречие между оптимизацией и общностью.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Через какое-то время общность перестает улучшаться, показатели обучения останавливаются, а затем начинают падать, это дает понять, что модель достигла переобучения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Борьба с переобучением называется регуляризацией.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Способы регуляризации: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1. Уменьшение размера сети 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2. Добавление регуляризации весов</a:t>
            </a:r>
          </a:p>
        </p:txBody>
      </p:sp>
    </p:spTree>
    <p:extLst>
      <p:ext uri="{BB962C8B-B14F-4D97-AF65-F5344CB8AC3E}">
        <p14:creationId xmlns:p14="http://schemas.microsoft.com/office/powerpoint/2010/main" val="265253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7B017B-9DF7-FD43-A480-F871796B1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590" y="477045"/>
            <a:ext cx="8074819" cy="5600278"/>
          </a:xfrm>
        </p:spPr>
      </p:pic>
    </p:spTree>
    <p:extLst>
      <p:ext uri="{BB962C8B-B14F-4D97-AF65-F5344CB8AC3E}">
        <p14:creationId xmlns:p14="http://schemas.microsoft.com/office/powerpoint/2010/main" val="189562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FD58A-F41F-A64B-BE05-DD43D0A0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888" y="365126"/>
            <a:ext cx="8086725" cy="939385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Типы задач машинного обучения</a:t>
            </a:r>
          </a:p>
        </p:txBody>
      </p:sp>
      <p:sp>
        <p:nvSpPr>
          <p:cNvPr id="4" name="Альтернативный процесс 3">
            <a:extLst>
              <a:ext uri="{FF2B5EF4-FFF2-40B4-BE49-F238E27FC236}">
                <a16:creationId xmlns:a16="http://schemas.microsoft.com/office/drawing/2014/main" id="{765C660A-EEA1-E648-8DE2-E7B27658B927}"/>
              </a:ext>
            </a:extLst>
          </p:cNvPr>
          <p:cNvSpPr/>
          <p:nvPr/>
        </p:nvSpPr>
        <p:spPr>
          <a:xfrm>
            <a:off x="557212" y="1471613"/>
            <a:ext cx="2657475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2F55-DF99-FA43-8CA8-F81F8499317B}"/>
              </a:ext>
            </a:extLst>
          </p:cNvPr>
          <p:cNvSpPr txBox="1"/>
          <p:nvPr/>
        </p:nvSpPr>
        <p:spPr>
          <a:xfrm>
            <a:off x="557212" y="1833324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Бинарная классификация</a:t>
            </a:r>
          </a:p>
        </p:txBody>
      </p:sp>
      <p:sp>
        <p:nvSpPr>
          <p:cNvPr id="8" name="Альтернативный процесс 7">
            <a:extLst>
              <a:ext uri="{FF2B5EF4-FFF2-40B4-BE49-F238E27FC236}">
                <a16:creationId xmlns:a16="http://schemas.microsoft.com/office/drawing/2014/main" id="{BA791B06-304F-6248-98A7-8B1AAC6E693A}"/>
              </a:ext>
            </a:extLst>
          </p:cNvPr>
          <p:cNvSpPr/>
          <p:nvPr/>
        </p:nvSpPr>
        <p:spPr>
          <a:xfrm>
            <a:off x="4210054" y="1490662"/>
            <a:ext cx="3017749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Альтернативный процесс 8">
            <a:extLst>
              <a:ext uri="{FF2B5EF4-FFF2-40B4-BE49-F238E27FC236}">
                <a16:creationId xmlns:a16="http://schemas.microsoft.com/office/drawing/2014/main" id="{3B14F072-EAD6-5842-A35A-60745B837E70}"/>
              </a:ext>
            </a:extLst>
          </p:cNvPr>
          <p:cNvSpPr/>
          <p:nvPr/>
        </p:nvSpPr>
        <p:spPr>
          <a:xfrm>
            <a:off x="448352" y="3284693"/>
            <a:ext cx="2791197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Альтернативный процесс 9">
            <a:extLst>
              <a:ext uri="{FF2B5EF4-FFF2-40B4-BE49-F238E27FC236}">
                <a16:creationId xmlns:a16="http://schemas.microsoft.com/office/drawing/2014/main" id="{96A5ACA5-6298-4C42-8821-F9567B7F82DF}"/>
              </a:ext>
            </a:extLst>
          </p:cNvPr>
          <p:cNvSpPr/>
          <p:nvPr/>
        </p:nvSpPr>
        <p:spPr>
          <a:xfrm>
            <a:off x="8263677" y="1490662"/>
            <a:ext cx="2657475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Альтернативный процесс 10">
            <a:extLst>
              <a:ext uri="{FF2B5EF4-FFF2-40B4-BE49-F238E27FC236}">
                <a16:creationId xmlns:a16="http://schemas.microsoft.com/office/drawing/2014/main" id="{5094D2AF-BB60-6644-9816-365EB8421503}"/>
              </a:ext>
            </a:extLst>
          </p:cNvPr>
          <p:cNvSpPr/>
          <p:nvPr/>
        </p:nvSpPr>
        <p:spPr>
          <a:xfrm>
            <a:off x="4422875" y="3269557"/>
            <a:ext cx="2657475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59EF5-0271-3045-AB8F-9449666544AD}"/>
              </a:ext>
            </a:extLst>
          </p:cNvPr>
          <p:cNvSpPr txBox="1"/>
          <p:nvPr/>
        </p:nvSpPr>
        <p:spPr>
          <a:xfrm>
            <a:off x="4250561" y="1817964"/>
            <a:ext cx="301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Классификация по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классам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ACDD3-FD61-6643-8A43-27EEF84DF215}"/>
              </a:ext>
            </a:extLst>
          </p:cNvPr>
          <p:cNvSpPr txBox="1"/>
          <p:nvPr/>
        </p:nvSpPr>
        <p:spPr>
          <a:xfrm>
            <a:off x="4925329" y="3574450"/>
            <a:ext cx="165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Кластеризация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130E6-1DF1-5345-ADFF-F092017E84C9}"/>
              </a:ext>
            </a:extLst>
          </p:cNvPr>
          <p:cNvSpPr txBox="1"/>
          <p:nvPr/>
        </p:nvSpPr>
        <p:spPr>
          <a:xfrm>
            <a:off x="9011806" y="1810403"/>
            <a:ext cx="116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CDA13-D52D-984A-9B55-A9EBF24AF3E1}"/>
              </a:ext>
            </a:extLst>
          </p:cNvPr>
          <p:cNvSpPr txBox="1"/>
          <p:nvPr/>
        </p:nvSpPr>
        <p:spPr>
          <a:xfrm>
            <a:off x="432643" y="3611995"/>
            <a:ext cx="278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Уменьшение размерности</a:t>
            </a:r>
          </a:p>
        </p:txBody>
      </p:sp>
      <p:sp>
        <p:nvSpPr>
          <p:cNvPr id="16" name="Альтернативный процесс 15">
            <a:extLst>
              <a:ext uri="{FF2B5EF4-FFF2-40B4-BE49-F238E27FC236}">
                <a16:creationId xmlns:a16="http://schemas.microsoft.com/office/drawing/2014/main" id="{0B15FACE-E848-7A40-8E73-000DDDD23E8C}"/>
              </a:ext>
            </a:extLst>
          </p:cNvPr>
          <p:cNvSpPr/>
          <p:nvPr/>
        </p:nvSpPr>
        <p:spPr>
          <a:xfrm>
            <a:off x="8263677" y="3269558"/>
            <a:ext cx="2657475" cy="102393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8A4FA-B628-ED4A-AE77-19913AF3C473}"/>
              </a:ext>
            </a:extLst>
          </p:cNvPr>
          <p:cNvSpPr txBox="1"/>
          <p:nvPr/>
        </p:nvSpPr>
        <p:spPr>
          <a:xfrm>
            <a:off x="8432704" y="3596860"/>
            <a:ext cx="23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Выявление аномалий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F65A8-005D-734B-B237-40744E2805F0}"/>
              </a:ext>
            </a:extLst>
          </p:cNvPr>
          <p:cNvSpPr txBox="1"/>
          <p:nvPr/>
        </p:nvSpPr>
        <p:spPr>
          <a:xfrm>
            <a:off x="373201" y="2655301"/>
            <a:ext cx="303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Разделение по двум классам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64772F-6D6E-094F-A101-0CE3F3A31973}"/>
              </a:ext>
            </a:extLst>
          </p:cNvPr>
          <p:cNvSpPr txBox="1"/>
          <p:nvPr/>
        </p:nvSpPr>
        <p:spPr>
          <a:xfrm>
            <a:off x="4350573" y="2655301"/>
            <a:ext cx="26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Разделение по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классам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6232C-1B36-2B4E-9B47-7C52159D8DA3}"/>
              </a:ext>
            </a:extLst>
          </p:cNvPr>
          <p:cNvSpPr txBox="1"/>
          <p:nvPr/>
        </p:nvSpPr>
        <p:spPr>
          <a:xfrm>
            <a:off x="8330295" y="2568913"/>
            <a:ext cx="337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Нахождение значения на числовой прямой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9EC95-D406-7445-802E-BD29131FD473}"/>
              </a:ext>
            </a:extLst>
          </p:cNvPr>
          <p:cNvSpPr txBox="1"/>
          <p:nvPr/>
        </p:nvSpPr>
        <p:spPr>
          <a:xfrm>
            <a:off x="4422875" y="4514850"/>
            <a:ext cx="283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Группировка множества объектов в подмножества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EF86A-0DA0-E746-B5CF-B93E18AC2D47}"/>
              </a:ext>
            </a:extLst>
          </p:cNvPr>
          <p:cNvSpPr txBox="1"/>
          <p:nvPr/>
        </p:nvSpPr>
        <p:spPr>
          <a:xfrm>
            <a:off x="448352" y="4526659"/>
            <a:ext cx="279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Уменьшение количества признаков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867557-95BA-2544-8219-7DC03A3A493A}"/>
              </a:ext>
            </a:extLst>
          </p:cNvPr>
          <p:cNvSpPr txBox="1"/>
          <p:nvPr/>
        </p:nvSpPr>
        <p:spPr>
          <a:xfrm>
            <a:off x="8272463" y="4514850"/>
            <a:ext cx="2791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Как задача классификации с малочисленным классом</a:t>
            </a:r>
          </a:p>
        </p:txBody>
      </p:sp>
    </p:spTree>
    <p:extLst>
      <p:ext uri="{BB962C8B-B14F-4D97-AF65-F5344CB8AC3E}">
        <p14:creationId xmlns:p14="http://schemas.microsoft.com/office/powerpoint/2010/main" val="392203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FACB1-E108-9A46-86ED-EE9E9871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409" y="357186"/>
            <a:ext cx="7400925" cy="103505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Разделы машинного обучения</a:t>
            </a:r>
          </a:p>
        </p:txBody>
      </p:sp>
      <p:sp>
        <p:nvSpPr>
          <p:cNvPr id="4" name="Альтернативный процесс 3">
            <a:extLst>
              <a:ext uri="{FF2B5EF4-FFF2-40B4-BE49-F238E27FC236}">
                <a16:creationId xmlns:a16="http://schemas.microsoft.com/office/drawing/2014/main" id="{8060F517-4E3F-CD4F-A6CA-8434782B476F}"/>
              </a:ext>
            </a:extLst>
          </p:cNvPr>
          <p:cNvSpPr/>
          <p:nvPr/>
        </p:nvSpPr>
        <p:spPr>
          <a:xfrm>
            <a:off x="3433965" y="1562097"/>
            <a:ext cx="2072875" cy="1046955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Альтернативный процесс 5">
            <a:extLst>
              <a:ext uri="{FF2B5EF4-FFF2-40B4-BE49-F238E27FC236}">
                <a16:creationId xmlns:a16="http://schemas.microsoft.com/office/drawing/2014/main" id="{C2DBA425-A390-B74F-8561-27083AA2B7BA}"/>
              </a:ext>
            </a:extLst>
          </p:cNvPr>
          <p:cNvSpPr/>
          <p:nvPr/>
        </p:nvSpPr>
        <p:spPr>
          <a:xfrm>
            <a:off x="469106" y="1526380"/>
            <a:ext cx="1971675" cy="10144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Альтернативный процесс 6">
            <a:extLst>
              <a:ext uri="{FF2B5EF4-FFF2-40B4-BE49-F238E27FC236}">
                <a16:creationId xmlns:a16="http://schemas.microsoft.com/office/drawing/2014/main" id="{295A8065-41DB-A743-B743-156E31124232}"/>
              </a:ext>
            </a:extLst>
          </p:cNvPr>
          <p:cNvSpPr/>
          <p:nvPr/>
        </p:nvSpPr>
        <p:spPr>
          <a:xfrm>
            <a:off x="6772275" y="1562097"/>
            <a:ext cx="1971675" cy="10144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Альтернативный процесс 7">
            <a:extLst>
              <a:ext uri="{FF2B5EF4-FFF2-40B4-BE49-F238E27FC236}">
                <a16:creationId xmlns:a16="http://schemas.microsoft.com/office/drawing/2014/main" id="{A548EC7C-096F-2849-9F99-3AEED5DDE304}"/>
              </a:ext>
            </a:extLst>
          </p:cNvPr>
          <p:cNvSpPr/>
          <p:nvPr/>
        </p:nvSpPr>
        <p:spPr>
          <a:xfrm>
            <a:off x="9631955" y="1562097"/>
            <a:ext cx="2319738" cy="103505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942C9-06CE-6B49-8214-19A03D1CCCCB}"/>
              </a:ext>
            </a:extLst>
          </p:cNvPr>
          <p:cNvSpPr txBox="1"/>
          <p:nvPr/>
        </p:nvSpPr>
        <p:spPr>
          <a:xfrm>
            <a:off x="6841098" y="1894956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контролируемое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0517F-0E6F-AD40-A181-FE0304A8323F}"/>
              </a:ext>
            </a:extLst>
          </p:cNvPr>
          <p:cNvSpPr txBox="1"/>
          <p:nvPr/>
        </p:nvSpPr>
        <p:spPr>
          <a:xfrm>
            <a:off x="3448051" y="1872732"/>
            <a:ext cx="207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неконтролируемое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9BDD5-245C-2A4E-A508-EC350C4B49F6}"/>
              </a:ext>
            </a:extLst>
          </p:cNvPr>
          <p:cNvSpPr txBox="1"/>
          <p:nvPr/>
        </p:nvSpPr>
        <p:spPr>
          <a:xfrm>
            <a:off x="9631955" y="1901819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самоконтролируемое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6ACBE-DAB8-FD43-9F42-BDA01F595F65}"/>
              </a:ext>
            </a:extLst>
          </p:cNvPr>
          <p:cNvSpPr txBox="1"/>
          <p:nvPr/>
        </p:nvSpPr>
        <p:spPr>
          <a:xfrm>
            <a:off x="522846" y="1884637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 подкреплением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6DFD9-0D24-2B4A-9251-DE84DCF73E42}"/>
              </a:ext>
            </a:extLst>
          </p:cNvPr>
          <p:cNvSpPr txBox="1"/>
          <p:nvPr/>
        </p:nvSpPr>
        <p:spPr>
          <a:xfrm>
            <a:off x="9570045" y="2919687"/>
            <a:ext cx="2621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Контролируемое, но без людей, метки генерируются из данных, используются эвристические алгоритмы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BC359-43C6-0F4D-9F4E-BA0E7E582BE5}"/>
              </a:ext>
            </a:extLst>
          </p:cNvPr>
          <p:cNvSpPr txBox="1"/>
          <p:nvPr/>
        </p:nvSpPr>
        <p:spPr>
          <a:xfrm>
            <a:off x="3063201" y="2863333"/>
            <a:ext cx="2842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Часто используется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перед контролируемым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(кластеризация,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уменьшение размерности)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1889B-7F06-BC47-84DC-E3166ACBFDEF}"/>
              </a:ext>
            </a:extLst>
          </p:cNvPr>
          <p:cNvSpPr txBox="1"/>
          <p:nvPr/>
        </p:nvSpPr>
        <p:spPr>
          <a:xfrm>
            <a:off x="6772275" y="2863333"/>
            <a:ext cx="2386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Основные задачи: классификация и регрессия. Более редкие задачи: распознавание, сегментирование, генерация последовательностей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AA752-8D29-D24C-A570-E8CA512D532D}"/>
              </a:ext>
            </a:extLst>
          </p:cNvPr>
          <p:cNvSpPr txBox="1"/>
          <p:nvPr/>
        </p:nvSpPr>
        <p:spPr>
          <a:xfrm>
            <a:off x="254502" y="2728905"/>
            <a:ext cx="2779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Модель производит действия из набора,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следит за изменениями в окружении, учится принимать решения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(игры, авто)</a:t>
            </a:r>
          </a:p>
        </p:txBody>
      </p:sp>
    </p:spTree>
    <p:extLst>
      <p:ext uri="{BB962C8B-B14F-4D97-AF65-F5344CB8AC3E}">
        <p14:creationId xmlns:p14="http://schemas.microsoft.com/office/powerpoint/2010/main" val="261774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83545-0CD6-D740-A0A5-F75F5BB7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22237"/>
            <a:ext cx="6862763" cy="112077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Сверточные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71C3F2-A860-E94F-A9D4-52C9008A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368424"/>
            <a:ext cx="6219825" cy="5489575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Сверточные нейронные сети - это технология глубокого обучения, которая используется для распознавания объектов. Сверточные нейронные сети изучают локальные шаблоны, после нахождения шаблона в каком-то месте на картинке сет может распознать этот же шаблон в другом месте(полносвязной сети пришлось бы заново анализировать), что значительно повышает эффективность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E7D635-C27B-8944-8715-EC1340F8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1690688"/>
            <a:ext cx="5270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7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B7081CA-4563-3C48-9BBB-F9861DA5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" y="182562"/>
            <a:ext cx="5659440" cy="6246813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Свертки определяются двумя ключевыми параметрами: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Размер шаблонов, извлекаемых из входных данных, — обычно 3×3 или 5×5.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Глубина выходной карты признаков — количество фильтров, вычисляемых сверткой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1C29E-1677-A349-90BB-9608044D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611187"/>
            <a:ext cx="5854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2A562-538E-854C-A051-2805223F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56855" cy="114935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Шаг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F0A609-3B61-3E40-A2A0-81A0BF1BA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1149349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Также можно делать свертку с пропусками(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strided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convolutions),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то есть определять шаг свертки(по умолчанию 1)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3656E9-3788-034C-9286-B0A5F224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974974"/>
            <a:ext cx="7129463" cy="33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2A562-538E-854C-A051-2805223F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Max-pooling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F0A609-3B61-3E40-A2A0-81A0BF1B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Есть и другой способ уменьшить карту признаков, можно использовать операцию выбора максимального значения из соседних 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max-pooling).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Она заключается в том, что из входной карты признаков извлекается окно, и из него выбирается максимальное значение для каждого канала</a:t>
            </a:r>
          </a:p>
        </p:txBody>
      </p:sp>
    </p:spTree>
    <p:extLst>
      <p:ext uri="{BB962C8B-B14F-4D97-AF65-F5344CB8AC3E}">
        <p14:creationId xmlns:p14="http://schemas.microsoft.com/office/powerpoint/2010/main" val="268325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E8166A7-6E1D-0E41-A04B-5F6C2FA5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8" y="94483"/>
            <a:ext cx="10501312" cy="1977206"/>
          </a:xfrm>
          <a:ln>
            <a:noFill/>
          </a:ln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Машинное обучение позволяет создавать принципы, по которым получаются ответы к данным. После этого эти принципы можно применять к новым данным и получать, неизвестные до этого, ответы.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825702-00A1-8349-B91D-9061E7FF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3297237" y="1730879"/>
            <a:ext cx="6832601" cy="47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75CC1-4346-2749-89B1-4156EF9C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Расширение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70EBBA-E843-7749-9445-401A1726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88" y="2009774"/>
            <a:ext cx="9294336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1BC49-F909-6D40-B385-826AD918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Предобученные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A2B99E-F22E-9741-92ED-1845E93F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Приемы использования предварительно обученных сетей: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Выделение признаков 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extraction).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этом случае используется повторно только сверточная основа, выделяются признаки из новых образцов, которые пропускаются через новый классификатор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Дообучение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fine-tuning)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7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C0ED5-6677-9E47-AA81-EA5E325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562600" cy="126365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Выделение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59EFEC-9D2B-2E43-A838-3BA795ABB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17033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этом случае используется повторно только сверточная основа, выделяются признаки из новых образцов, которые пропускаются через новый классификатор</a:t>
            </a:r>
          </a:p>
        </p:txBody>
      </p:sp>
    </p:spTree>
    <p:extLst>
      <p:ext uri="{BB962C8B-B14F-4D97-AF65-F5344CB8AC3E}">
        <p14:creationId xmlns:p14="http://schemas.microsoft.com/office/powerpoint/2010/main" val="14766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C5791-2DD9-4445-9A2B-9E977F26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Дообучение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D077D-773E-B140-8B1A-D3C3425E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дообучения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сети требуется выполнить следующие шаги: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Добавить свою сеть поверх обученной базовой сети.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Заморозить базовую сеть.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Обучить добавленную часть.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Разморозить несколько слоев в базовой сети.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Обучить эти слои и добавленную часть вместе.</a:t>
            </a:r>
          </a:p>
        </p:txBody>
      </p:sp>
    </p:spTree>
    <p:extLst>
      <p:ext uri="{BB962C8B-B14F-4D97-AF65-F5344CB8AC3E}">
        <p14:creationId xmlns:p14="http://schemas.microsoft.com/office/powerpoint/2010/main" val="1702821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DFE5F-B5F4-994F-BEB0-6B942FF0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Методы визуализации представлений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3B273C-D1F6-1949-9E33-0AFC485E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Визуализация промежуточных выводов сверточной нейронной сети (промежуточных активаций)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Визуализация фильтров сверточной нейронной сети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Визуализация тепловых карт активации класса в изображении</a:t>
            </a:r>
          </a:p>
        </p:txBody>
      </p:sp>
    </p:spTree>
    <p:extLst>
      <p:ext uri="{BB962C8B-B14F-4D97-AF65-F5344CB8AC3E}">
        <p14:creationId xmlns:p14="http://schemas.microsoft.com/office/powerpoint/2010/main" val="800796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F3952-521F-A440-8473-5B57C551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Детекция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E387-DDC0-364A-AF2F-981B6142A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Существует несколько способов реализовывать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детекцию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объектов (лиц людей)на изображении, одним из самых результативных и применяемых является использование библиотеки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 которой есть два варианта использования: в паре с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TensorFlow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с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Pytorch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2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B27FD-116A-144E-A9EC-C0EC1EDF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Сегментация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FEF715-8DE5-3B4F-97F4-38E4C7B0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5"/>
            <a:ext cx="11963400" cy="466725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Сегментация - это разделение чего-то на части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решения задачи понадобиться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Instance(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экземплярная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сегментация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Различают несколько видов сегментации: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Семантическая - определение принадлежности набора пикселей к классу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Инстанс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выделение каждого объекта внутри класса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Паноптическая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Объединение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инстанс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семантической</a:t>
            </a:r>
          </a:p>
        </p:txBody>
      </p:sp>
    </p:spTree>
    <p:extLst>
      <p:ext uri="{BB962C8B-B14F-4D97-AF65-F5344CB8AC3E}">
        <p14:creationId xmlns:p14="http://schemas.microsoft.com/office/powerpoint/2010/main" val="323872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EB052-0AF6-164C-9FD2-F5273796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62475" cy="10922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Модель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PointRend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E46C6B-A06B-D749-9AB3-259E0422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457326"/>
            <a:ext cx="4162426" cy="4014787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Сегментация изображений происходит с использованием модели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PointRend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которая позволяет улучшать маски низкого разрешения.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B189B9-88D7-A341-B3AB-A0C02DC2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1457326"/>
            <a:ext cx="6605587" cy="47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8D6F50-07AE-CA4B-BE0D-BC32047A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938"/>
            <a:ext cx="6440441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058AF8-F022-C045-9652-EAFB3F7A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082800"/>
            <a:ext cx="7086600" cy="4775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09B014-0199-9C48-84AE-D7FFB5DC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0" y="5056186"/>
            <a:ext cx="4820541" cy="5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1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61A4F494-724A-2141-987C-5EF57061B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390965" cy="6858000"/>
          </a:xfrm>
        </p:spPr>
      </p:pic>
    </p:spTree>
    <p:extLst>
      <p:ext uri="{BB962C8B-B14F-4D97-AF65-F5344CB8AC3E}">
        <p14:creationId xmlns:p14="http://schemas.microsoft.com/office/powerpoint/2010/main" val="83760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973E-C2E3-DD46-941E-E66EE790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4E117D-F5A7-E244-AD1C-DE8712D4D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Исследование нейронных сетей началось еще в 1950-х, но в то время еще не было способа обучения больших нейронных сетей. Нейросетевые алгоритмы пережили несколько волн развития, так в середине в 1980-х начали использовать метод градиентного спуска, этот способ начали применять к нейронным сетям.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Нейронные сети не находили практического применения до 1989 года, когда Ян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Лекун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Yann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LeCun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Лаборатории Белла 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Bell Labs)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объединил ранние идеи сверточных нейронных сетей и обратного распространения ошибки и применил их для решения задачи распознавания рукописных цифр. Эта нейронная сеть получила название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LeNet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применялась ля автоматического распознавания почтовых индексов на конвертах почтовой службой США в 1990-х.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2012 году сверточные нейронный сети(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convnets)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начали использоваться для всех задач распознавания образов.</a:t>
            </a:r>
          </a:p>
        </p:txBody>
      </p:sp>
    </p:spTree>
    <p:extLst>
      <p:ext uri="{BB962C8B-B14F-4D97-AF65-F5344CB8AC3E}">
        <p14:creationId xmlns:p14="http://schemas.microsoft.com/office/powerpoint/2010/main" val="3677085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093B2-5431-0149-A411-6C79EFA5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5F36FC-9CCA-5849-8C3F-8BB43210B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101" y="2141537"/>
            <a:ext cx="351641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505F29-F907-DB48-971F-439ED6AD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84" y="1150938"/>
            <a:ext cx="4089400" cy="3784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C6A050-5AE6-4844-8CAB-17EB916A6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895" y="1331480"/>
            <a:ext cx="4089399" cy="20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1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F4C32-EFE5-304B-95FB-B8EB6BACD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171450"/>
            <a:ext cx="4633913" cy="1149351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Создание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set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DD6375-95E3-F34C-84AE-E57971CB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514476"/>
            <a:ext cx="6272213" cy="517207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этого требуется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set,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который будет состоять из наборов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train(300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изображений) и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test(100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изображений). В данном случае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set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собран из нескольких не аннотированных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set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изображений, скачанных по одному. Все изображения приводятся к формату .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jpg.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EF831-6D9E-C848-8B9A-DB5E3389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746125"/>
            <a:ext cx="56292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FFDD9-25DE-7C48-BE0E-6A5EBB26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3" y="161131"/>
            <a:ext cx="3919538" cy="9921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Аннотирование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FFD5B0-625F-894E-B3F7-423456D2F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521" y="0"/>
            <a:ext cx="8106479" cy="582916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791106-9661-E04D-9375-9754B354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2424422"/>
            <a:ext cx="3112029" cy="42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1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B8810-ECBD-B649-A0BF-2F5D26E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созданном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2B9CEF-26A0-A84B-A358-72A4F6C9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2915444"/>
            <a:ext cx="9118600" cy="2171700"/>
          </a:xfrm>
        </p:spPr>
      </p:pic>
    </p:spTree>
    <p:extLst>
      <p:ext uri="{BB962C8B-B14F-4D97-AF65-F5344CB8AC3E}">
        <p14:creationId xmlns:p14="http://schemas.microsoft.com/office/powerpoint/2010/main" val="4144016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FD561-39AF-AA46-9826-E73CA6D2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702A5-1B27-5F47-BE79-B786C2FD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Сервис созданный компанией </a:t>
            </a:r>
            <a:r>
              <a:rPr lang="en-US" dirty="0"/>
              <a:t>Microsoft </a:t>
            </a:r>
            <a:r>
              <a:rPr lang="ru-RU" dirty="0"/>
              <a:t>для создания и улучшения моделей распознавания объектов.</a:t>
            </a:r>
          </a:p>
          <a:p>
            <a:r>
              <a:rPr lang="ru-RU" dirty="0"/>
              <a:t>Модель предобучена на 50 классах, обладает двумя режимами обучения : </a:t>
            </a:r>
            <a:r>
              <a:rPr lang="en-US" dirty="0"/>
              <a:t>quick</a:t>
            </a:r>
            <a:r>
              <a:rPr lang="ru-RU" dirty="0"/>
              <a:t>(скорость)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advanced</a:t>
            </a:r>
            <a:r>
              <a:rPr lang="ru-RU" dirty="0"/>
              <a:t>(качество)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04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D75B7-1465-7247-8306-ABE0902B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B64A974-CC0B-D547-8EE2-98D35074E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505744"/>
            <a:ext cx="4935538" cy="345691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CB4B3B-F039-5E41-8901-BD5C1848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3888"/>
            <a:ext cx="5613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85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AF3E9B-D5E0-7942-ACDE-790F148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обучения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F3F25B-0D56-4149-B355-5782C994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9882"/>
            <a:ext cx="5507832" cy="34678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A049A-0A32-6B4C-8D74-D88CE85840BA}"/>
              </a:ext>
            </a:extLst>
          </p:cNvPr>
          <p:cNvSpPr txBox="1"/>
          <p:nvPr/>
        </p:nvSpPr>
        <p:spPr>
          <a:xfrm>
            <a:off x="6493670" y="1589882"/>
            <a:ext cx="509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RECOGNITION ACCURACY</a:t>
            </a:r>
            <a:r>
              <a:rPr lang="ru-RU" dirty="0"/>
              <a:t> вычисляется по формуле</a:t>
            </a:r>
          </a:p>
          <a:p>
            <a:r>
              <a:rPr lang="en" dirty="0"/>
              <a:t>F = 2 * (Precision * Recall) / (Precision + Recall)</a:t>
            </a:r>
          </a:p>
          <a:p>
            <a:endParaRPr lang="en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CC52C-C0EA-7547-AA4C-31412B34EAEB}"/>
              </a:ext>
            </a:extLst>
          </p:cNvPr>
          <p:cNvSpPr txBox="1"/>
          <p:nvPr/>
        </p:nvSpPr>
        <p:spPr>
          <a:xfrm>
            <a:off x="7358063" y="2420879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Тогда получим результат 82</a:t>
            </a:r>
            <a:r>
              <a:rPr lang="en-US" dirty="0"/>
              <a:t>%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EA6D9E-51B1-F748-B074-D208EC44A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845" y="2886670"/>
            <a:ext cx="6175497" cy="40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386CF-E806-1144-9BE0-29E621ED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7236F5-A762-264B-8132-E4DFF7868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работе были изучены различные разделы и типы задач машинного обучения, рассмотрены подходы к решению задач. </a:t>
            </a:r>
          </a:p>
          <a:p>
            <a:r>
              <a:rPr lang="ru-RU" dirty="0"/>
              <a:t>Создан </a:t>
            </a:r>
            <a:r>
              <a:rPr lang="en-US" dirty="0"/>
              <a:t>Data set</a:t>
            </a:r>
            <a:r>
              <a:rPr lang="ru-RU" dirty="0"/>
              <a:t> для задачи распознавания людей на изображениях.</a:t>
            </a:r>
          </a:p>
          <a:p>
            <a:r>
              <a:rPr lang="ru-RU" dirty="0"/>
              <a:t>Рассмотрено несколько способов решения задачи детекции людей.</a:t>
            </a:r>
          </a:p>
        </p:txBody>
      </p:sp>
    </p:spTree>
    <p:extLst>
      <p:ext uri="{BB962C8B-B14F-4D97-AF65-F5344CB8AC3E}">
        <p14:creationId xmlns:p14="http://schemas.microsoft.com/office/powerpoint/2010/main" val="66709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5B11F-E0E3-B14E-92D0-BC18E58D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Глубокое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66C47B-1ED6-8D42-B2E9-72D9C04A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 помощью глубокого обучения данные постоянно изменяются, и создаются их более сложные представления, помимо этого исследуются промежуточные представления, и слои обновляются в зависимости от потребностей. Эти свойства дают преимущество перед другими подходами машинного обучения.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D3B6D-FAB9-F64D-8C2D-D8DED041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37" y="4300537"/>
            <a:ext cx="3627712" cy="21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7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2361A-3824-2242-93E1-79FD30B3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Этапы обучения нейронной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06FFDA-5D67-314F-ABAB-940A6DD6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Каждая сеть состоит из некоторого количества слоев(глубина), слои преобразуют данные, их можно представить как фильтры, меняющие форму данных, действия слоев определяются весами.</a:t>
            </a:r>
          </a:p>
        </p:txBody>
      </p:sp>
    </p:spTree>
    <p:extLst>
      <p:ext uri="{BB962C8B-B14F-4D97-AF65-F5344CB8AC3E}">
        <p14:creationId xmlns:p14="http://schemas.microsoft.com/office/powerpoint/2010/main" val="115451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A2CC47-F85C-7D49-BF26-C2D6BC51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2422133" y="519907"/>
            <a:ext cx="7347734" cy="5523706"/>
          </a:xfrm>
        </p:spPr>
      </p:pic>
    </p:spTree>
    <p:extLst>
      <p:ext uri="{BB962C8B-B14F-4D97-AF65-F5344CB8AC3E}">
        <p14:creationId xmlns:p14="http://schemas.microsoft.com/office/powerpoint/2010/main" val="5723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2602-3888-5F45-BF3C-7CF1BD3E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365126"/>
            <a:ext cx="2386013" cy="720724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Тензоры</a:t>
            </a:r>
          </a:p>
        </p:txBody>
      </p:sp>
      <p:sp>
        <p:nvSpPr>
          <p:cNvPr id="5" name="Альтернативный процесс 4">
            <a:extLst>
              <a:ext uri="{FF2B5EF4-FFF2-40B4-BE49-F238E27FC236}">
                <a16:creationId xmlns:a16="http://schemas.microsoft.com/office/drawing/2014/main" id="{4CC65E3A-46F4-FF4D-AB2D-8D0B18712B91}"/>
              </a:ext>
            </a:extLst>
          </p:cNvPr>
          <p:cNvSpPr/>
          <p:nvPr/>
        </p:nvSpPr>
        <p:spPr>
          <a:xfrm>
            <a:off x="781050" y="1277658"/>
            <a:ext cx="2714625" cy="1528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Альтернативный процесс 5">
            <a:extLst>
              <a:ext uri="{FF2B5EF4-FFF2-40B4-BE49-F238E27FC236}">
                <a16:creationId xmlns:a16="http://schemas.microsoft.com/office/drawing/2014/main" id="{79AAC11E-4045-9B4F-80D6-DFE12C0F1A42}"/>
              </a:ext>
            </a:extLst>
          </p:cNvPr>
          <p:cNvSpPr/>
          <p:nvPr/>
        </p:nvSpPr>
        <p:spPr>
          <a:xfrm>
            <a:off x="4529137" y="1220509"/>
            <a:ext cx="2928937" cy="15859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Альтернативный процесс 6">
            <a:extLst>
              <a:ext uri="{FF2B5EF4-FFF2-40B4-BE49-F238E27FC236}">
                <a16:creationId xmlns:a16="http://schemas.microsoft.com/office/drawing/2014/main" id="{A8F6C478-C2A8-674A-968A-BEB069B91995}"/>
              </a:ext>
            </a:extLst>
          </p:cNvPr>
          <p:cNvSpPr/>
          <p:nvPr/>
        </p:nvSpPr>
        <p:spPr>
          <a:xfrm>
            <a:off x="8696325" y="1314450"/>
            <a:ext cx="2714625" cy="1528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027A0-075C-174A-B466-18980A51A098}"/>
              </a:ext>
            </a:extLst>
          </p:cNvPr>
          <p:cNvSpPr txBox="1"/>
          <p:nvPr/>
        </p:nvSpPr>
        <p:spPr>
          <a:xfrm>
            <a:off x="1589292" y="1782632"/>
            <a:ext cx="14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Форма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D2A9A-7225-8349-8272-8C10AB770FE2}"/>
              </a:ext>
            </a:extLst>
          </p:cNvPr>
          <p:cNvSpPr txBox="1"/>
          <p:nvPr/>
        </p:nvSpPr>
        <p:spPr>
          <a:xfrm>
            <a:off x="4913849" y="1768852"/>
            <a:ext cx="236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Количество осей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9FC2-4F4E-B246-9995-54B0E07712BF}"/>
              </a:ext>
            </a:extLst>
          </p:cNvPr>
          <p:cNvSpPr txBox="1"/>
          <p:nvPr/>
        </p:nvSpPr>
        <p:spPr>
          <a:xfrm>
            <a:off x="9213343" y="1847998"/>
            <a:ext cx="168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Тип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данных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8B93B-F94F-074C-8566-ADF4B91B52BB}"/>
              </a:ext>
            </a:extLst>
          </p:cNvPr>
          <p:cNvSpPr txBox="1"/>
          <p:nvPr/>
        </p:nvSpPr>
        <p:spPr>
          <a:xfrm>
            <a:off x="942976" y="3209687"/>
            <a:ext cx="217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Кортеж целых чисел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219C4-4931-FC4E-B2CB-07265C25E109}"/>
              </a:ext>
            </a:extLst>
          </p:cNvPr>
          <p:cNvSpPr txBox="1"/>
          <p:nvPr/>
        </p:nvSpPr>
        <p:spPr>
          <a:xfrm>
            <a:off x="8816535" y="3255853"/>
            <a:ext cx="270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Тип данных в тензоре: </a:t>
            </a:r>
          </a:p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float32,uint8, float64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др</a:t>
            </a:r>
            <a:r>
              <a:rPr lang="ru-RU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351D0-2322-4745-9122-A1CE089AC853}"/>
              </a:ext>
            </a:extLst>
          </p:cNvPr>
          <p:cNvSpPr txBox="1"/>
          <p:nvPr/>
        </p:nvSpPr>
        <p:spPr>
          <a:xfrm>
            <a:off x="4086227" y="3209687"/>
            <a:ext cx="4286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1.Двумерные тензоры – это векторные данные, форма: образцы, признаки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Трехмерные тензоры – это временные ряды или последовательности, 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форма: образцы, метки времени, признаки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Четырехмерные тензоры – изображения, форма: образцы, высота, ширина, цветили образцы, цвет, высота, ширина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Пятимерные тензоры – видео</a:t>
            </a:r>
          </a:p>
        </p:txBody>
      </p:sp>
    </p:spTree>
    <p:extLst>
      <p:ext uri="{BB962C8B-B14F-4D97-AF65-F5344CB8AC3E}">
        <p14:creationId xmlns:p14="http://schemas.microsoft.com/office/powerpoint/2010/main" val="218204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5A0C4-7CC1-3E43-AD2D-D7630C83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113" cy="1196975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Функции активации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CF28C7-B80E-6641-B8DB-D8F303C2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375" cy="1988344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Функции активации(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relu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prelu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elu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тд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используются, чтобы расширить пространство гипотез. Без функций активации слои будут иметь линейную структуру(скалярное произведение и сложение) и увеличение слоев не увеличит пространство гипотез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активации для последнего уровня — ограничивает выходные данные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сети.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81F4-4780-8842-91CE-877E5DE3B5F4}"/>
              </a:ext>
            </a:extLst>
          </p:cNvPr>
          <p:cNvSpPr txBox="1"/>
          <p:nvPr/>
        </p:nvSpPr>
        <p:spPr>
          <a:xfrm>
            <a:off x="1528763" y="645795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relu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2FCD2-3C87-994E-8548-7F77CE12001C}"/>
              </a:ext>
            </a:extLst>
          </p:cNvPr>
          <p:cNvSpPr txBox="1"/>
          <p:nvPr/>
        </p:nvSpPr>
        <p:spPr>
          <a:xfrm>
            <a:off x="8601075" y="64579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sigmoid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E8D03F-4F45-A84D-8E87-7A01104CE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1" y="3937000"/>
            <a:ext cx="3369936" cy="2257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8D9139-AE83-F348-AE71-1D0D6FA8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77" y="3813969"/>
            <a:ext cx="3764047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5A0C4-7CC1-3E43-AD2D-D7630C83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Оптимизаторы и функции потерь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CF28C7-B80E-6641-B8DB-D8F303C2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1563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Оптимизатор позволяет эффективно изменять сеть для улучшения показателей функции потерь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потерь — это величина, которую требуется свести к минимуму в ходе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обучения, поэтому она должна представлять собой меру успеха для решаемой задачи.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1814B-E005-8E40-B1DD-26E94878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167188"/>
            <a:ext cx="6426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81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8909</TotalTime>
  <Words>1237</Words>
  <Application>Microsoft Macintosh PowerPoint</Application>
  <PresentationFormat>Широкоэкранный</PresentationFormat>
  <Paragraphs>132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Тема Office</vt:lpstr>
      <vt:lpstr>БГТУ им В.Г.Шухова Кафедра ПОВТиАС</vt:lpstr>
      <vt:lpstr>Презентация PowerPoint</vt:lpstr>
      <vt:lpstr>Нейронные сети</vt:lpstr>
      <vt:lpstr>Глубокое обучение</vt:lpstr>
      <vt:lpstr>Этапы обучения нейронной сети</vt:lpstr>
      <vt:lpstr>Презентация PowerPoint</vt:lpstr>
      <vt:lpstr>Тензоры</vt:lpstr>
      <vt:lpstr>Функции активации</vt:lpstr>
      <vt:lpstr>Оптимизаторы и функции потерь</vt:lpstr>
      <vt:lpstr>Оценка модели</vt:lpstr>
      <vt:lpstr>Предварительная обработка данных</vt:lpstr>
      <vt:lpstr>Переобучение и недообучение</vt:lpstr>
      <vt:lpstr>Презентация PowerPoint</vt:lpstr>
      <vt:lpstr>Типы задач машинного обучения</vt:lpstr>
      <vt:lpstr>Разделы машинного обучения</vt:lpstr>
      <vt:lpstr>Сверточные нейронные сети</vt:lpstr>
      <vt:lpstr>Презентация PowerPoint</vt:lpstr>
      <vt:lpstr>Шаг</vt:lpstr>
      <vt:lpstr>Max-pooling</vt:lpstr>
      <vt:lpstr>Расширение данных</vt:lpstr>
      <vt:lpstr>Предобученные сети</vt:lpstr>
      <vt:lpstr>Выделение признаков</vt:lpstr>
      <vt:lpstr>Дообучение</vt:lpstr>
      <vt:lpstr>Методы визуализации представлений</vt:lpstr>
      <vt:lpstr>Детекция объектов</vt:lpstr>
      <vt:lpstr>Сегментация</vt:lpstr>
      <vt:lpstr>Модель PointRend</vt:lpstr>
      <vt:lpstr>Презентация PowerPoint</vt:lpstr>
      <vt:lpstr>Презентация PowerPoint</vt:lpstr>
      <vt:lpstr>PixelLib</vt:lpstr>
      <vt:lpstr>Создание Data set</vt:lpstr>
      <vt:lpstr>Аннотирование</vt:lpstr>
      <vt:lpstr>Обучение на созданном Data set</vt:lpstr>
      <vt:lpstr>Custom Vision</vt:lpstr>
      <vt:lpstr>Процесс обучения</vt:lpstr>
      <vt:lpstr>Результаты обучения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БГТУ им В.Г.Шухова</dc:title>
  <dc:creator>nastya buyovalo</dc:creator>
  <cp:lastModifiedBy>nastya buyovalo</cp:lastModifiedBy>
  <cp:revision>3</cp:revision>
  <dcterms:created xsi:type="dcterms:W3CDTF">2021-10-16T17:15:24Z</dcterms:created>
  <dcterms:modified xsi:type="dcterms:W3CDTF">2021-10-22T21:46:02Z</dcterms:modified>
</cp:coreProperties>
</file>